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81"/>
  </p:normalViewPr>
  <p:slideViewPr>
    <p:cSldViewPr snapToGrid="0">
      <p:cViewPr varScale="1">
        <p:scale>
          <a:sx n="116" d="100"/>
          <a:sy n="116" d="100"/>
        </p:scale>
        <p:origin x="3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7B850A-CF0E-767D-E95A-41B156D25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50B9BF2-B939-B0BF-0A6D-D97BCD2D73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010155-2C88-BE71-3C59-7F1E36287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E7D1CB-FEB9-B08A-6D07-FE3AFDC04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25EA1D-C1FE-4EE8-A846-5627A025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8133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F3970E-148B-2C45-9F89-DD196C083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5ED6694-1C1C-19EA-2319-EF9588772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68C1AA-222A-4152-3473-D2529AB6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7F9EBC-D7C7-075A-8476-4843154EE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94B05A-88FB-ACE2-2D60-B718D942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1407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42F209F-1461-22D5-B6AB-E79966A17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D6FA63-E8EE-2E26-9421-27EBE2387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ECF382-099F-735B-3D19-61B440249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B546F5-4D4D-7BCE-07B9-95687BEC9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0BB5BB-E4AC-9577-677A-7BF81228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744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41416F-150C-1D89-7DDE-A5740CAAB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DE7C78-86A4-BA63-5429-573F91092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D987A8-D64F-19A7-6AC0-87F75A83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E4C240-8AF0-E8BC-FD71-E73EBB8F3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2279C0-8E4C-A161-5CED-578D02F6D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7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BCE9C-EB05-82C4-6526-0266B023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AB9B61-C1FC-8D25-E142-ABDC355DD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82A1FD-AD8B-8F3A-4197-854716A10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CB9D2F-E24D-4303-E6C0-C2B7BD014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E5A5FC-F87C-4F33-D1BD-1B268100E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079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78F1EA-155F-75FC-ABAE-9EF82244B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4A41A1-E59A-5D22-F166-A4CB7C530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5C8CDBE-8E12-D0B4-F634-8561C920D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1F37AA-A8E4-609A-6A3E-4AE5FE5A4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EFB80B-47E0-FC9B-8F28-C8A58F7AD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3F51DE-A4A9-1D68-16DB-B4D5ECDD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6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0CC98B-D87E-F131-6339-FCA2C29C0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1E5D078-0E50-2943-32E4-096A94A5A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32E0452-EAB6-919F-1417-FB00D8546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BEE55A3-8500-8886-9242-E044CB44C5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09C3EF6-5CA2-4403-C99A-18D2CDA261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6934CD6-B4A0-D3D4-4398-4AB42465C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D528556-6C35-ED4F-F82E-E23552EC4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16A1AFF-7B66-8829-C005-19D09039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124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BF2712-4EAA-6E0C-721D-3B06CEF3F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340CD72-1EF4-EE34-D010-4C0F83126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B0E07C1-8567-B304-849B-D048CA6F6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5F0BC13-F126-2F0E-F8AA-0C4EF738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576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6B8F0D8-B527-6BA4-E723-A66F04A98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9F3018-1403-E681-7E3E-D21519D0E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EE03EB-48DA-7294-1860-4D9670E1E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440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146DB0-3444-849E-08BF-05566000C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F8E9D6-279B-DA34-E3B7-09F444DA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3E28D4-15EF-4FCC-5703-A7421048C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4B91B0E-71C5-34B3-1618-C4B3ED77A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ED80E0D-B692-DE6D-E86A-E4FB577B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E45432-4DD9-6B80-E74F-A3783CE81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9576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0A1A6A-890A-64E3-5186-3AFE90986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BAC3BFF-DCEF-D5DF-8722-988ADEA25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118E22-4D23-C8A5-94F6-2D987AD6D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8A40700-AC03-25CB-644C-7BC7A28D0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FA1F70A-6C97-B293-2663-5F21F9AB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89B5EE-9EF3-D748-E331-BC924E819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382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540A8BF-0D3C-B772-76EE-D41994B9D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A9BB1C-3618-49AD-C76F-BC441422E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DD19A0-8086-5A54-0B82-0E0DF9537A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E33B5D-F84A-7F4B-861D-C0F282253F33}" type="datetimeFigureOut">
              <a:rPr lang="de-DE" smtClean="0"/>
              <a:t>21.07.26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4E5B39-F1AF-E9C7-BB67-BDFF237D3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C254ED-44A3-E6C8-1743-FCF057CC7C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C512D9-8904-9C40-9008-CDB8F9D444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314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4BD094E-E749-634E-1967-FAD5EBA69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42" y="123943"/>
            <a:ext cx="2574472" cy="399720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F37D130-9E3A-A193-ABA3-B7DDED32E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472" y="3699964"/>
            <a:ext cx="4284406" cy="303409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BC19C27-BFDE-D1C6-EF9F-3A0D7FBE7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564" y="0"/>
            <a:ext cx="1420586" cy="382390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DE8646C-FA29-479E-9C80-8EF7C05039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9483" y="3786745"/>
            <a:ext cx="4378748" cy="303409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84262FC-2C1B-320C-ECEF-D6972D579020}"/>
              </a:ext>
            </a:extLst>
          </p:cNvPr>
          <p:cNvSpPr txBox="1"/>
          <p:nvPr/>
        </p:nvSpPr>
        <p:spPr>
          <a:xfrm>
            <a:off x="4752536" y="123943"/>
            <a:ext cx="341264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sz="1600" dirty="0" err="1">
                <a:effectLst/>
                <a:latin typeface="Avenir Book" panose="02000503020000020003" pitchFamily="2" charset="0"/>
              </a:rPr>
              <a:t>along</a:t>
            </a:r>
            <a:r>
              <a:rPr lang="de-DE" sz="1600" dirty="0">
                <a:effectLst/>
                <a:latin typeface="Avenir Book" panose="02000503020000020003" pitchFamily="2" charset="0"/>
              </a:rPr>
              <a:t> the anterior </a:t>
            </a:r>
            <a:r>
              <a:rPr lang="de-DE" sz="1600" dirty="0" err="1">
                <a:effectLst/>
                <a:latin typeface="Avenir Book" panose="02000503020000020003" pitchFamily="2" charset="0"/>
              </a:rPr>
              <a:t>axillary</a:t>
            </a:r>
            <a:r>
              <a:rPr lang="de-DE" sz="1600" dirty="0">
                <a:effectLst/>
                <a:latin typeface="Avenir Book" panose="02000503020000020003" pitchFamily="2" charset="0"/>
              </a:rPr>
              <a:t> </a:t>
            </a:r>
            <a:r>
              <a:rPr lang="de-DE" sz="1600" dirty="0" err="1">
                <a:effectLst/>
                <a:latin typeface="Avenir Book" panose="02000503020000020003" pitchFamily="2" charset="0"/>
              </a:rPr>
              <a:t>line</a:t>
            </a:r>
            <a:r>
              <a:rPr lang="de-DE" sz="1600" dirty="0">
                <a:effectLst/>
                <a:latin typeface="Avenir Book" panose="02000503020000020003" pitchFamily="2" charset="0"/>
              </a:rPr>
              <a:t>, </a:t>
            </a:r>
            <a:r>
              <a:rPr lang="de-DE" sz="1600" dirty="0" err="1">
                <a:effectLst/>
                <a:latin typeface="Avenir Book" panose="02000503020000020003" pitchFamily="2" charset="0"/>
              </a:rPr>
              <a:t>tilting</a:t>
            </a:r>
            <a:r>
              <a:rPr lang="de-DE" sz="1600" dirty="0">
                <a:effectLst/>
                <a:latin typeface="Avenir Book" panose="02000503020000020003" pitchFamily="2" charset="0"/>
              </a:rPr>
              <a:t> the </a:t>
            </a:r>
            <a:r>
              <a:rPr lang="de-DE" sz="1600" dirty="0" err="1">
                <a:effectLst/>
                <a:latin typeface="Avenir Book" panose="02000503020000020003" pitchFamily="2" charset="0"/>
              </a:rPr>
              <a:t>tip</a:t>
            </a:r>
            <a:r>
              <a:rPr lang="de-DE" sz="1600" dirty="0">
                <a:effectLst/>
                <a:latin typeface="Avenir Book" panose="02000503020000020003" pitchFamily="2" charset="0"/>
              </a:rPr>
              <a:t> of the probe </a:t>
            </a:r>
            <a:r>
              <a:rPr lang="de-DE" sz="1600" dirty="0" err="1">
                <a:effectLst/>
                <a:latin typeface="Avenir Book" panose="02000503020000020003" pitchFamily="2" charset="0"/>
              </a:rPr>
              <a:t>slightly</a:t>
            </a:r>
            <a:r>
              <a:rPr lang="de-DE" sz="1600" dirty="0">
                <a:effectLst/>
                <a:latin typeface="Avenir Book" panose="02000503020000020003" pitchFamily="2" charset="0"/>
              </a:rPr>
              <a:t> to anterior.</a:t>
            </a:r>
            <a:endParaRPr lang="de-DE" sz="1600" dirty="0">
              <a:latin typeface="Avenir Book" panose="02000503020000020003" pitchFamily="2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76DEFA8-F2A8-718A-A31D-D60E1AAC849A}"/>
              </a:ext>
            </a:extLst>
          </p:cNvPr>
          <p:cNvSpPr txBox="1"/>
          <p:nvPr/>
        </p:nvSpPr>
        <p:spPr>
          <a:xfrm>
            <a:off x="4601028" y="1760908"/>
            <a:ext cx="40204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both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the </a:t>
            </a:r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hepatic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and </a:t>
            </a:r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portal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veins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can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be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visualized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simultaneously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by </a:t>
            </a:r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means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of a </a:t>
            </a:r>
            <a:r>
              <a:rPr lang="de-DE" sz="1200" b="1" i="0" dirty="0" err="1">
                <a:effectLst/>
                <a:latin typeface="Roboto" panose="02000000000000000000" pitchFamily="2" charset="0"/>
              </a:rPr>
              <a:t>clockwise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2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rotation</a:t>
            </a:r>
            <a:r>
              <a:rPr lang="de-DE" sz="12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of the probe.</a:t>
            </a:r>
            <a:endParaRPr lang="de-DE" sz="12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8B43D28-D42C-57A1-99DF-DA217D4BA1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3510" y="0"/>
            <a:ext cx="1514140" cy="366146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BA3684C-7F8C-51BD-0D10-FE3CDAE5F60B}"/>
              </a:ext>
            </a:extLst>
          </p:cNvPr>
          <p:cNvSpPr txBox="1"/>
          <p:nvPr/>
        </p:nvSpPr>
        <p:spPr>
          <a:xfrm>
            <a:off x="8486394" y="123943"/>
            <a:ext cx="3713666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The intrarenal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veins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can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be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evaluated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by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placing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the probe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along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the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midaxillary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line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with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the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tip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in a superior–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posterior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de-DE" sz="1400" b="0" i="0" dirty="0" err="1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position</a:t>
            </a:r>
            <a:r>
              <a:rPr lang="de-DE" sz="1400" b="0" i="0" dirty="0">
                <a:solidFill>
                  <a:srgbClr val="696969"/>
                </a:solidFill>
                <a:effectLst/>
                <a:latin typeface="Roboto" panose="02000000000000000000" pitchFamily="2" charset="0"/>
              </a:rPr>
              <a:t>.</a:t>
            </a:r>
            <a:endParaRPr lang="de-DE" sz="1400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5EC5319-7C12-23BC-8A4A-705F396A345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2144"/>
          <a:stretch>
            <a:fillRect/>
          </a:stretch>
        </p:blipFill>
        <p:spPr>
          <a:xfrm>
            <a:off x="8725836" y="3785407"/>
            <a:ext cx="3466164" cy="2829267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CED2F79D-47B7-A099-7D6F-63CBB0F33AA1}"/>
              </a:ext>
            </a:extLst>
          </p:cNvPr>
          <p:cNvSpPr txBox="1"/>
          <p:nvPr/>
        </p:nvSpPr>
        <p:spPr>
          <a:xfrm>
            <a:off x="357820" y="123943"/>
            <a:ext cx="444705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dirty="0" err="1">
                <a:latin typeface="Avenir Book" panose="02000503020000020003" pitchFamily="2" charset="0"/>
              </a:rPr>
              <a:t>VExUS</a:t>
            </a:r>
            <a:r>
              <a:rPr lang="de-DE" dirty="0">
                <a:latin typeface="Avenir Book" panose="02000503020000020003" pitchFamily="2" charset="0"/>
              </a:rPr>
              <a:t> = </a:t>
            </a:r>
            <a:r>
              <a:rPr lang="de-DE" dirty="0" err="1">
                <a:latin typeface="Avenir Book" panose="02000503020000020003" pitchFamily="2" charset="0"/>
              </a:rPr>
              <a:t>venous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excess</a:t>
            </a:r>
            <a:r>
              <a:rPr lang="de-DE" dirty="0">
                <a:latin typeface="Avenir Book" panose="02000503020000020003" pitchFamily="2" charset="0"/>
              </a:rPr>
              <a:t> </a:t>
            </a:r>
            <a:r>
              <a:rPr lang="de-DE" dirty="0" err="1">
                <a:latin typeface="Avenir Book" panose="02000503020000020003" pitchFamily="2" charset="0"/>
              </a:rPr>
              <a:t>ultrasonography</a:t>
            </a:r>
            <a:r>
              <a:rPr lang="de-DE" dirty="0">
                <a:latin typeface="Avenir Book" panose="02000503020000020003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2575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CF815B8-BA75-2E98-02A5-D0E36C1E6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7" y="1010501"/>
            <a:ext cx="11950660" cy="572412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99598E4-F537-42B2-ED0B-5788D6446960}"/>
              </a:ext>
            </a:extLst>
          </p:cNvPr>
          <p:cNvSpPr txBox="1"/>
          <p:nvPr/>
        </p:nvSpPr>
        <p:spPr>
          <a:xfrm>
            <a:off x="8897256" y="2075542"/>
            <a:ext cx="53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PW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6275107-C8C8-C72E-9F9F-4ABBA611A499}"/>
              </a:ext>
            </a:extLst>
          </p:cNvPr>
          <p:cNvSpPr txBox="1"/>
          <p:nvPr/>
        </p:nvSpPr>
        <p:spPr>
          <a:xfrm>
            <a:off x="186637" y="123372"/>
            <a:ext cx="11818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The </a:t>
            </a:r>
            <a:r>
              <a:rPr lang="de-DE" dirty="0" err="1"/>
              <a:t>size</a:t>
            </a:r>
            <a:r>
              <a:rPr lang="de-DE" dirty="0"/>
              <a:t> of the IVC </a:t>
            </a:r>
            <a:r>
              <a:rPr lang="de-DE" dirty="0" err="1"/>
              <a:t>increases</a:t>
            </a:r>
            <a:r>
              <a:rPr lang="de-DE" dirty="0"/>
              <a:t> and the </a:t>
            </a:r>
            <a:r>
              <a:rPr lang="de-DE" dirty="0" err="1"/>
              <a:t>respiratory</a:t>
            </a:r>
            <a:r>
              <a:rPr lang="de-DE" dirty="0"/>
              <a:t> </a:t>
            </a:r>
            <a:r>
              <a:rPr lang="de-DE" dirty="0" err="1"/>
              <a:t>variability</a:t>
            </a:r>
            <a:r>
              <a:rPr lang="de-DE" dirty="0"/>
              <a:t> </a:t>
            </a:r>
            <a:r>
              <a:rPr lang="de-DE" dirty="0" err="1"/>
              <a:t>reduces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progressive </a:t>
            </a:r>
            <a:r>
              <a:rPr lang="de-DE" dirty="0" err="1"/>
              <a:t>venous</a:t>
            </a:r>
            <a:r>
              <a:rPr lang="de-DE" dirty="0"/>
              <a:t> </a:t>
            </a:r>
            <a:r>
              <a:rPr lang="de-DE" dirty="0" err="1"/>
              <a:t>congestion</a:t>
            </a:r>
            <a:r>
              <a:rPr lang="de-DE" dirty="0"/>
              <a:t>. PW Doppler </a:t>
            </a:r>
            <a:r>
              <a:rPr lang="de-DE" dirty="0" err="1"/>
              <a:t>assessment</a:t>
            </a:r>
            <a:r>
              <a:rPr lang="de-DE" dirty="0"/>
              <a:t> of the </a:t>
            </a:r>
            <a:r>
              <a:rPr lang="de-DE" dirty="0" err="1"/>
              <a:t>hepatic</a:t>
            </a:r>
            <a:r>
              <a:rPr lang="de-DE" dirty="0"/>
              <a:t> </a:t>
            </a:r>
            <a:r>
              <a:rPr lang="de-DE" dirty="0" err="1"/>
              <a:t>vein</a:t>
            </a:r>
            <a:r>
              <a:rPr lang="de-DE" dirty="0"/>
              <a:t> in a </a:t>
            </a:r>
            <a:r>
              <a:rPr lang="de-DE" dirty="0" err="1"/>
              <a:t>patient</a:t>
            </a:r>
            <a:r>
              <a:rPr lang="de-DE" dirty="0"/>
              <a:t>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congestion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a S and D </a:t>
            </a:r>
            <a:r>
              <a:rPr lang="de-DE" dirty="0" err="1"/>
              <a:t>component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S &gt; D. With progressive </a:t>
            </a:r>
            <a:r>
              <a:rPr lang="de-DE" dirty="0" err="1"/>
              <a:t>venous</a:t>
            </a:r>
            <a:r>
              <a:rPr lang="de-DE" dirty="0"/>
              <a:t> </a:t>
            </a:r>
            <a:r>
              <a:rPr lang="de-DE" dirty="0" err="1"/>
              <a:t>congestion</a:t>
            </a:r>
            <a:r>
              <a:rPr lang="de-DE" dirty="0"/>
              <a:t>, the S/D </a:t>
            </a:r>
            <a:r>
              <a:rPr lang="de-DE" dirty="0" err="1"/>
              <a:t>ratio</a:t>
            </a:r>
            <a:r>
              <a:rPr lang="de-DE" dirty="0"/>
              <a:t> reverses (S &lt; D), and </a:t>
            </a:r>
            <a:r>
              <a:rPr lang="de-DE" dirty="0" err="1"/>
              <a:t>eventually</a:t>
            </a:r>
            <a:r>
              <a:rPr lang="de-DE" dirty="0"/>
              <a:t> the </a:t>
            </a:r>
            <a:r>
              <a:rPr lang="de-DE" dirty="0" err="1"/>
              <a:t>systolic</a:t>
            </a:r>
            <a:r>
              <a:rPr lang="de-DE" dirty="0"/>
              <a:t> </a:t>
            </a:r>
            <a:r>
              <a:rPr lang="de-DE" dirty="0" err="1"/>
              <a:t>component</a:t>
            </a:r>
            <a:r>
              <a:rPr lang="de-DE" dirty="0"/>
              <a:t> reverses.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C837AC-89D7-3A1A-EB62-3F6B9FCABB87}"/>
              </a:ext>
            </a:extLst>
          </p:cNvPr>
          <p:cNvSpPr txBox="1"/>
          <p:nvPr/>
        </p:nvSpPr>
        <p:spPr>
          <a:xfrm>
            <a:off x="9663094" y="4963886"/>
            <a:ext cx="2474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S= </a:t>
            </a:r>
            <a:r>
              <a:rPr lang="de-DE" dirty="0" err="1"/>
              <a:t>systolic</a:t>
            </a:r>
            <a:r>
              <a:rPr lang="de-DE" dirty="0"/>
              <a:t> D= </a:t>
            </a:r>
            <a:r>
              <a:rPr lang="de-DE" dirty="0" err="1"/>
              <a:t>diastolic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277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ACB71DC-1E78-A83F-EBBC-44607A7E2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74" y="1625068"/>
            <a:ext cx="11669026" cy="523293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AF270B3-FA2F-3709-BD7C-D4F0BCB14BD3}"/>
              </a:ext>
            </a:extLst>
          </p:cNvPr>
          <p:cNvSpPr txBox="1"/>
          <p:nvPr/>
        </p:nvSpPr>
        <p:spPr>
          <a:xfrm>
            <a:off x="6820" y="5771"/>
            <a:ext cx="122769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PW Doppler </a:t>
            </a:r>
            <a:r>
              <a:rPr lang="de-DE" dirty="0" err="1"/>
              <a:t>assessment</a:t>
            </a:r>
            <a:r>
              <a:rPr lang="de-DE" dirty="0"/>
              <a:t> of the </a:t>
            </a:r>
            <a:r>
              <a:rPr lang="de-DE" dirty="0" err="1"/>
              <a:t>portal</a:t>
            </a:r>
            <a:r>
              <a:rPr lang="de-DE" dirty="0"/>
              <a:t> </a:t>
            </a:r>
            <a:r>
              <a:rPr lang="de-DE" dirty="0" err="1"/>
              <a:t>vein</a:t>
            </a:r>
            <a:r>
              <a:rPr lang="de-DE" dirty="0"/>
              <a:t> in a </a:t>
            </a:r>
            <a:r>
              <a:rPr lang="de-DE" dirty="0" err="1"/>
              <a:t>patient</a:t>
            </a:r>
            <a:r>
              <a:rPr lang="de-DE" dirty="0"/>
              <a:t>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congestion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a </a:t>
            </a:r>
            <a:r>
              <a:rPr lang="de-DE" dirty="0" err="1"/>
              <a:t>continuous</a:t>
            </a:r>
            <a:r>
              <a:rPr lang="de-DE" dirty="0"/>
              <a:t>, </a:t>
            </a:r>
            <a:r>
              <a:rPr lang="de-DE" dirty="0" err="1"/>
              <a:t>nonpulsatile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above</a:t>
            </a:r>
            <a:r>
              <a:rPr lang="de-DE" dirty="0"/>
              <a:t> the </a:t>
            </a:r>
            <a:r>
              <a:rPr lang="de-DE" dirty="0" err="1"/>
              <a:t>baseline</a:t>
            </a:r>
            <a:r>
              <a:rPr lang="de-DE" dirty="0"/>
              <a:t>. With progressive </a:t>
            </a:r>
            <a:r>
              <a:rPr lang="de-DE" dirty="0" err="1"/>
              <a:t>venous</a:t>
            </a:r>
            <a:r>
              <a:rPr lang="de-DE" dirty="0"/>
              <a:t> </a:t>
            </a:r>
            <a:r>
              <a:rPr lang="de-DE" dirty="0" err="1"/>
              <a:t>congestion</a:t>
            </a:r>
            <a:r>
              <a:rPr lang="de-DE" dirty="0"/>
              <a:t>, the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becomes</a:t>
            </a:r>
            <a:r>
              <a:rPr lang="de-DE" dirty="0"/>
              <a:t> </a:t>
            </a:r>
            <a:r>
              <a:rPr lang="de-DE" dirty="0" err="1"/>
              <a:t>pulsatile</a:t>
            </a:r>
            <a:r>
              <a:rPr lang="de-DE" dirty="0"/>
              <a:t> and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reversal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occur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systole</a:t>
            </a:r>
            <a:r>
              <a:rPr lang="de-DE" dirty="0"/>
              <a:t> in </a:t>
            </a:r>
            <a:r>
              <a:rPr lang="de-DE" dirty="0" err="1"/>
              <a:t>patients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severe</a:t>
            </a:r>
            <a:r>
              <a:rPr lang="de-DE" dirty="0"/>
              <a:t> </a:t>
            </a:r>
            <a:r>
              <a:rPr lang="de-DE" dirty="0" err="1"/>
              <a:t>congestion</a:t>
            </a:r>
            <a:r>
              <a:rPr lang="de-DE" dirty="0"/>
              <a:t>. </a:t>
            </a:r>
          </a:p>
          <a:p>
            <a:endParaRPr lang="de-DE" dirty="0"/>
          </a:p>
          <a:p>
            <a:r>
              <a:rPr lang="de-DE" dirty="0" err="1"/>
              <a:t>Pulsed</a:t>
            </a:r>
            <a:r>
              <a:rPr lang="de-DE" dirty="0"/>
              <a:t> </a:t>
            </a:r>
            <a:r>
              <a:rPr lang="de-DE" dirty="0" err="1"/>
              <a:t>wave</a:t>
            </a:r>
            <a:r>
              <a:rPr lang="de-DE" dirty="0"/>
              <a:t> Doppler </a:t>
            </a:r>
            <a:r>
              <a:rPr lang="de-DE" dirty="0" err="1"/>
              <a:t>assessment</a:t>
            </a:r>
            <a:r>
              <a:rPr lang="de-DE" dirty="0"/>
              <a:t> of the intrarenal </a:t>
            </a:r>
            <a:r>
              <a:rPr lang="de-DE" dirty="0" err="1"/>
              <a:t>vein</a:t>
            </a:r>
            <a:r>
              <a:rPr lang="de-DE" dirty="0"/>
              <a:t> also </a:t>
            </a:r>
            <a:r>
              <a:rPr lang="de-DE" dirty="0" err="1"/>
              <a:t>shows</a:t>
            </a:r>
            <a:r>
              <a:rPr lang="de-DE" dirty="0"/>
              <a:t> a </a:t>
            </a:r>
            <a:r>
              <a:rPr lang="de-DE" dirty="0" err="1"/>
              <a:t>continuous</a:t>
            </a:r>
            <a:r>
              <a:rPr lang="de-DE" dirty="0"/>
              <a:t>, </a:t>
            </a:r>
            <a:r>
              <a:rPr lang="de-DE" dirty="0" err="1"/>
              <a:t>nonpulsatile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, but </a:t>
            </a:r>
            <a:r>
              <a:rPr lang="de-DE" dirty="0" err="1"/>
              <a:t>below</a:t>
            </a:r>
            <a:r>
              <a:rPr lang="de-DE" dirty="0"/>
              <a:t> the </a:t>
            </a:r>
            <a:r>
              <a:rPr lang="de-DE" dirty="0" err="1"/>
              <a:t>baseline</a:t>
            </a:r>
            <a:r>
              <a:rPr lang="de-DE" dirty="0"/>
              <a:t> </a:t>
            </a:r>
            <a:r>
              <a:rPr lang="de-DE" b="1" dirty="0"/>
              <a:t>(</a:t>
            </a:r>
            <a:r>
              <a:rPr lang="de-DE" b="1" dirty="0" err="1"/>
              <a:t>blue</a:t>
            </a:r>
            <a:r>
              <a:rPr lang="de-DE" b="1" dirty="0"/>
              <a:t> </a:t>
            </a:r>
            <a:r>
              <a:rPr lang="de-DE" b="1" dirty="0" err="1"/>
              <a:t>array</a:t>
            </a:r>
            <a:r>
              <a:rPr lang="de-DE" b="1" dirty="0"/>
              <a:t>)</a:t>
            </a:r>
            <a:r>
              <a:rPr lang="de-DE" dirty="0"/>
              <a:t>. With progressive </a:t>
            </a:r>
            <a:r>
              <a:rPr lang="de-DE" dirty="0" err="1"/>
              <a:t>venous</a:t>
            </a:r>
            <a:r>
              <a:rPr lang="de-DE" dirty="0"/>
              <a:t> </a:t>
            </a:r>
            <a:r>
              <a:rPr lang="de-DE" dirty="0" err="1"/>
              <a:t>congestion</a:t>
            </a:r>
            <a:r>
              <a:rPr lang="de-DE" dirty="0"/>
              <a:t>, the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becomes</a:t>
            </a:r>
            <a:r>
              <a:rPr lang="de-DE" dirty="0"/>
              <a:t> </a:t>
            </a:r>
            <a:r>
              <a:rPr lang="de-DE" dirty="0" err="1"/>
              <a:t>pulsatile</a:t>
            </a:r>
            <a:r>
              <a:rPr lang="de-DE" dirty="0"/>
              <a:t> and </a:t>
            </a:r>
            <a:r>
              <a:rPr lang="de-DE" dirty="0" err="1"/>
              <a:t>biphasic</a:t>
            </a:r>
            <a:r>
              <a:rPr lang="de-DE" dirty="0"/>
              <a:t>, </a:t>
            </a:r>
            <a:r>
              <a:rPr lang="de-DE" dirty="0" err="1"/>
              <a:t>showing</a:t>
            </a:r>
            <a:r>
              <a:rPr lang="de-DE" dirty="0"/>
              <a:t> separate S and D </a:t>
            </a:r>
            <a:r>
              <a:rPr lang="de-DE" dirty="0" err="1"/>
              <a:t>waves</a:t>
            </a:r>
            <a:r>
              <a:rPr lang="de-DE" dirty="0"/>
              <a:t>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6BB4F25-075E-F120-0448-9E77E48879B6}"/>
              </a:ext>
            </a:extLst>
          </p:cNvPr>
          <p:cNvSpPr txBox="1"/>
          <p:nvPr/>
        </p:nvSpPr>
        <p:spPr>
          <a:xfrm>
            <a:off x="2743200" y="5960126"/>
            <a:ext cx="2159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intrarenal </a:t>
            </a:r>
            <a:r>
              <a:rPr lang="de-DE" sz="1200" dirty="0" err="1">
                <a:solidFill>
                  <a:srgbClr val="FF0000"/>
                </a:solidFill>
              </a:rPr>
              <a:t>arterial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waveform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6C6B60F-169C-F777-30A6-A87FDBEDAF85}"/>
              </a:ext>
            </a:extLst>
          </p:cNvPr>
          <p:cNvSpPr txBox="1"/>
          <p:nvPr/>
        </p:nvSpPr>
        <p:spPr>
          <a:xfrm>
            <a:off x="2743200" y="6409063"/>
            <a:ext cx="2159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intrarenal </a:t>
            </a:r>
            <a:r>
              <a:rPr lang="de-DE" sz="12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vein</a:t>
            </a:r>
            <a:endParaRPr lang="de-DE" sz="12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37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14AEFF0-FF50-9053-E547-37AA6FCB9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5759"/>
            <a:ext cx="12553848" cy="636224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6D1EDE4-1648-DE82-2E88-803376C7C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8386" y="0"/>
            <a:ext cx="2870200" cy="21082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8FC1595-EEC8-6B31-D396-1BE63C1941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3429" y="25400"/>
            <a:ext cx="2921000" cy="20828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B9ED8A9-7A03-981B-AA93-51178979ACC2}"/>
              </a:ext>
            </a:extLst>
          </p:cNvPr>
          <p:cNvSpPr txBox="1"/>
          <p:nvPr/>
        </p:nvSpPr>
        <p:spPr>
          <a:xfrm>
            <a:off x="885371" y="1066800"/>
            <a:ext cx="2165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PV PW </a:t>
            </a:r>
            <a:r>
              <a:rPr lang="de-DE" sz="2000" dirty="0" err="1"/>
              <a:t>ultrasound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127045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Macintosh PowerPoint</Application>
  <PresentationFormat>Breitbild</PresentationFormat>
  <Paragraphs>13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Avenir Book</vt:lpstr>
      <vt:lpstr>Roboto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jura katchanov</dc:creator>
  <cp:lastModifiedBy>jura katchanov</cp:lastModifiedBy>
  <cp:revision>6</cp:revision>
  <dcterms:created xsi:type="dcterms:W3CDTF">2026-07-21T12:39:23Z</dcterms:created>
  <dcterms:modified xsi:type="dcterms:W3CDTF">2026-07-21T13:56:16Z</dcterms:modified>
</cp:coreProperties>
</file>