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6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51BCFC-2250-47AD-BD9D-D89E0323DCA6}" type="datetimeFigureOut">
              <a:rPr lang="de-CH" smtClean="0"/>
              <a:t>31.08.19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8A143C-5901-4CED-8F9A-584108C4FC5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2112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Fig. 1. Acute contact dermatitis with severe facial swelling after hair dyeing.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A143C-5901-4CED-8F9A-584108C4FC53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58187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Fig. 2. Generalized edematous swelling and morbilliform rash in a patient with DRESS.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A143C-5901-4CED-8F9A-584108C4FC53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94242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Fig. 3. Heliotrope rash and edema and rash in the shawl area in a patient with dermatomyositis.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A143C-5901-4CED-8F9A-584108C4FC53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233661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Fig. 4. Persistent swelling of the forehead, cheeks and upper eyelids in a patient with Morbus Morbihan.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A143C-5901-4CED-8F9A-584108C4FC53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941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mtClean="0"/>
              <a:t>Fig. 5. Facial and neck swelling accompanied by dilatation of veins and cyanosis in a patient with superior vena cava syndrome. Photo credit: Tarec Christoffer El-Galaly, MD, and Nina Keldsen, MD, reprinted with permission [Ugeskr L&amp;#x00E6;ger 2007;169:3118].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A143C-5901-4CED-8F9A-584108C4FC53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19731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Fig. 6. Severe manifestation of periorbital edema in a patient with hypothyroidism.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A143C-5901-4CED-8F9A-584108C4FC53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35179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Fig. 7. Subcutaneous emphysema with severe swelling of the left chin, eyelids and neck after a simple dental procedure.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A143C-5901-4CED-8F9A-584108C4FC53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91692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Fig. 8. Persistent swelling of the lower lip in a patient with orofacial granulomatosis.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A143C-5901-4CED-8F9A-584108C4FC53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66458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mtClean="0"/>
              <a:t>Fig. 9. Edematous urticarial plaques in a patient with hypocomplementemic urticarial vasculitis syndrome.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A143C-5901-4CED-8F9A-584108C4FC53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79361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mtClean="0"/>
              <a:t>Fig. 10. Generalized edematous swelling in a patient with Clarkson's disease. Photo credit: Knud Bonnet Yderstr&amp;#x00E6;de, MD.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A143C-5901-4CED-8F9A-584108C4FC53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729738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mtClean="0"/>
              <a:t>Fig. 11. Characteristic left periorbital edema and partial ptosis, with left conjunctival injection and tear formation during a cluster headache attack. Photo credit: Horton Hovedpineforening (Danish Association for Patients with Cluster Headache), www.hortonforeningen.dk.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A143C-5901-4CED-8F9A-584108C4FC53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88677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Fig. 12. Fluid retention of the face in a patient with idiopathic edema.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A143C-5901-4CED-8F9A-584108C4FC53}" type="slidenum">
              <a:rPr lang="de-CH" smtClean="0"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821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y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28" y="104946"/>
            <a:ext cx="979762" cy="193067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52950" y="685377"/>
            <a:ext cx="7855499" cy="3691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652950" y="1077323"/>
            <a:ext cx="7839360" cy="260667"/>
          </a:xfrm>
        </p:spPr>
        <p:txBody>
          <a:bodyPr/>
          <a:lstStyle>
            <a:lvl1pPr marL="97921" indent="0">
              <a:buNone/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587632" y="6172622"/>
            <a:ext cx="6923655" cy="457474"/>
          </a:xfrm>
        </p:spPr>
        <p:txBody>
          <a:bodyPr anchor="b"/>
          <a:lstStyle>
            <a:lvl1pPr marL="97921" indent="0">
              <a:buNone/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22727" indent="0">
              <a:buNone/>
              <a:defRPr/>
            </a:lvl2pPr>
            <a:lvl3pPr marL="979214" indent="0">
              <a:buNone/>
              <a:defRPr/>
            </a:lvl3pPr>
            <a:lvl4pPr marL="1370900" indent="0">
              <a:buNone/>
              <a:defRPr/>
            </a:lvl4pPr>
            <a:lvl5pPr marL="1762586" indent="0"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74955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040" y="1906761"/>
            <a:ext cx="7806240" cy="4319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dirty="0"/>
              <a:t>Click to edit the outline text format</a:t>
            </a:r>
          </a:p>
          <a:p>
            <a:pPr lvl="1"/>
            <a:r>
              <a:rPr lang="en-GB" altLang="de-DE" dirty="0"/>
              <a:t>Second Outline Level</a:t>
            </a:r>
          </a:p>
          <a:p>
            <a:pPr lvl="2"/>
            <a:r>
              <a:rPr lang="en-GB" altLang="de-DE" dirty="0"/>
              <a:t>Third Outline Level</a:t>
            </a:r>
          </a:p>
          <a:p>
            <a:pPr lvl="3"/>
            <a:r>
              <a:rPr lang="en-GB" altLang="de-DE" dirty="0"/>
              <a:t>Fourth Outline Level</a:t>
            </a:r>
          </a:p>
          <a:p>
            <a:pPr lvl="4"/>
            <a:r>
              <a:rPr lang="en-GB" altLang="de-DE" dirty="0"/>
              <a:t>Fifth Outline Level</a:t>
            </a:r>
          </a:p>
          <a:p>
            <a:pPr lvl="4"/>
            <a:r>
              <a:rPr lang="en-GB" altLang="de-DE" dirty="0"/>
              <a:t>Sixth Outline Level</a:t>
            </a:r>
          </a:p>
          <a:p>
            <a:pPr lvl="4"/>
            <a:r>
              <a:rPr lang="en-GB" altLang="de-DE" dirty="0"/>
              <a:t>Seventh Outline Level</a:t>
            </a:r>
          </a:p>
          <a:p>
            <a:pPr lvl="4"/>
            <a:r>
              <a:rPr lang="en-GB" altLang="de-DE" dirty="0"/>
              <a:t>Eighth Outline Level</a:t>
            </a:r>
          </a:p>
          <a:p>
            <a:pPr lvl="4"/>
            <a:r>
              <a:rPr lang="en-GB" altLang="de-DE" dirty="0"/>
              <a:t>Ninth Outline Level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783585" y="620053"/>
            <a:ext cx="7642147" cy="395373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/>
          <a:p>
            <a:endParaRPr lang="en-US" dirty="0"/>
          </a:p>
        </p:txBody>
      </p:sp>
      <p:sp>
        <p:nvSpPr>
          <p:cNvPr id="3" name="Titelplatzhalter 2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  <a:prstGeom prst="rect">
            <a:avLst/>
          </a:prstGeom>
        </p:spPr>
        <p:txBody>
          <a:bodyPr vert="horz" lIns="82945" tIns="41473" rIns="82945" bIns="41473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4147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500" b="1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defTabSz="4147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5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2pPr>
      <a:lvl3pPr algn="ctr" defTabSz="4147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5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3pPr>
      <a:lvl4pPr algn="ctr" defTabSz="4147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5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4pPr>
      <a:lvl5pPr algn="ctr" defTabSz="4147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5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5pPr>
      <a:lvl6pPr marL="1393941" indent="-195843" algn="ctr" defTabSz="4147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5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6pPr>
      <a:lvl7pPr marL="1808667" indent="-195843" algn="ctr" defTabSz="4147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5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7pPr>
      <a:lvl8pPr marL="2223393" indent="-195843" algn="ctr" defTabSz="4147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5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8pPr>
      <a:lvl9pPr marL="2638119" indent="-195843" algn="ctr" defTabSz="4147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5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9pPr>
    </p:titleStyle>
    <p:bodyStyle>
      <a:lvl1pPr marL="391686" indent="-293764" algn="l" defTabSz="414726" rtl="0" eaLnBrk="1" fontAlgn="base" hangingPunct="1">
        <a:lnSpc>
          <a:spcPct val="93000"/>
        </a:lnSpc>
        <a:spcBef>
          <a:spcPct val="0"/>
        </a:spcBef>
        <a:spcAft>
          <a:spcPts val="806"/>
        </a:spcAft>
        <a:buClr>
          <a:srgbClr val="000000"/>
        </a:buClr>
        <a:buSzPct val="100000"/>
        <a:buFont typeface="Arial" charset="0"/>
        <a:buChar char="•"/>
        <a:defRPr sz="18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83372" indent="-260644" algn="l" defTabSz="414726" rtl="0" eaLnBrk="1" fontAlgn="base" hangingPunct="1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75000"/>
        <a:buFont typeface="Symbol" charset="2"/>
        <a:buChar char=""/>
        <a:defRPr sz="24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75057" indent="-195843" algn="l" defTabSz="414726" rtl="0" eaLnBrk="1" fontAlgn="base" hangingPunct="1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45000"/>
        <a:buFont typeface="Wingdings" charset="2"/>
        <a:buChar char=""/>
        <a:defRPr sz="2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566743" indent="-195843" algn="l" defTabSz="414726" rtl="0" eaLnBrk="1" fontAlgn="base" hangingPunct="1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75000"/>
        <a:buFont typeface="Symbol" charset="2"/>
        <a:buChar char=""/>
        <a:defRPr sz="18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958429" indent="-195843" algn="l" defTabSz="4147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373155" indent="-195843" algn="l" defTabSz="4147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ea typeface="+mn-ea"/>
          <a:cs typeface="+mn-cs"/>
        </a:defRPr>
      </a:lvl6pPr>
      <a:lvl7pPr marL="2787881" indent="-195843" algn="l" defTabSz="4147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ea typeface="+mn-ea"/>
          <a:cs typeface="+mn-cs"/>
        </a:defRPr>
      </a:lvl7pPr>
      <a:lvl8pPr marL="3202607" indent="-195843" algn="l" defTabSz="4147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ea typeface="+mn-ea"/>
          <a:cs typeface="+mn-cs"/>
        </a:defRPr>
      </a:lvl8pPr>
      <a:lvl9pPr marL="3617333" indent="-195843" algn="l" defTabSz="4147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How Not to Be Misled by Disorders Mimicking Angioedema: A Review of Pseudoangioedema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 smtClean="0"/>
              <a:t>Int Arch Allergy Immunol 2016;169:163-170 -  DOI:10.1159/000445835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smtClean="0"/>
              <a:t>© 2016 S. Karger AG, Basel</a:t>
            </a:r>
            <a:endParaRPr lang="de-CH"/>
          </a:p>
        </p:txBody>
      </p:sp>
      <p:pic>
        <p:nvPicPr>
          <p:cNvPr id="5" name="Grafik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495604" y="6076760"/>
            <a:ext cx="1495425" cy="65722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680" y="1337990"/>
            <a:ext cx="4410670" cy="439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74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How Not to Be Misled by Disorders Mimicking Angioedema: A Review of Pseudoangioedema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 dirty="0" err="1" smtClean="0"/>
              <a:t>Int</a:t>
            </a:r>
            <a:r>
              <a:rPr lang="de-CH" dirty="0" smtClean="0"/>
              <a:t> </a:t>
            </a:r>
            <a:r>
              <a:rPr lang="de-CH" dirty="0" err="1" smtClean="0"/>
              <a:t>Arch</a:t>
            </a:r>
            <a:r>
              <a:rPr lang="de-CH" dirty="0" smtClean="0"/>
              <a:t> </a:t>
            </a:r>
            <a:r>
              <a:rPr lang="de-CH" dirty="0" err="1" smtClean="0"/>
              <a:t>Allergy</a:t>
            </a:r>
            <a:r>
              <a:rPr lang="de-CH" dirty="0" smtClean="0"/>
              <a:t> </a:t>
            </a:r>
            <a:r>
              <a:rPr lang="de-CH" dirty="0" err="1" smtClean="0"/>
              <a:t>Immunol</a:t>
            </a:r>
            <a:r>
              <a:rPr lang="de-CH" dirty="0" smtClean="0"/>
              <a:t> 2016;169:163-170 -  DOI:10.1159/000445835</a:t>
            </a:r>
            <a:endParaRPr lang="de-CH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smtClean="0"/>
              <a:t>© 2016 S. Karger AG, Basel</a:t>
            </a:r>
            <a:endParaRPr lang="de-CH"/>
          </a:p>
        </p:txBody>
      </p:sp>
      <p:pic>
        <p:nvPicPr>
          <p:cNvPr id="5" name="Grafik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495604" y="6076760"/>
            <a:ext cx="1495425" cy="65722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784" y="1337990"/>
            <a:ext cx="3449166" cy="506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397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How Not to Be Misled by Disorders Mimicking Angioedema: A Review of Pseudoangioedema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 smtClean="0"/>
              <a:t>Int Arch Allergy Immunol 2016;169:163-170 -  DOI:10.1159/000445835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smtClean="0"/>
              <a:t>© 2016 S. Karger AG, Basel</a:t>
            </a:r>
            <a:endParaRPr lang="de-CH"/>
          </a:p>
        </p:txBody>
      </p:sp>
      <p:pic>
        <p:nvPicPr>
          <p:cNvPr id="5" name="Grafik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495604" y="6076760"/>
            <a:ext cx="1495425" cy="65722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3400" y="1337990"/>
            <a:ext cx="2997200" cy="439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908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How Not to Be Misled by Disorders Mimicking Angioedema: A Review of Pseudoangioedema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 smtClean="0"/>
              <a:t>Int Arch Allergy Immunol 2016;169:163-170 -  DOI:10.1159/000445835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smtClean="0"/>
              <a:t>© 2016 S. Karger AG, Basel</a:t>
            </a:r>
            <a:endParaRPr lang="de-CH"/>
          </a:p>
        </p:txBody>
      </p:sp>
      <p:pic>
        <p:nvPicPr>
          <p:cNvPr id="5" name="Grafik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495604" y="6076760"/>
            <a:ext cx="1495425" cy="65722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1337990"/>
            <a:ext cx="30480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628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How Not to Be Misled by Disorders Mimicking Angioedema: A Review of Pseudoangioedema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 smtClean="0"/>
              <a:t>Int Arch Allergy Immunol 2016;169:163-170 -  DOI:10.1159/000445835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smtClean="0"/>
              <a:t>© 2016 S. Karger AG, Basel</a:t>
            </a:r>
            <a:endParaRPr lang="de-CH"/>
          </a:p>
        </p:txBody>
      </p:sp>
      <p:pic>
        <p:nvPicPr>
          <p:cNvPr id="5" name="Grafik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495604" y="6076760"/>
            <a:ext cx="1495425" cy="65722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5300" y="1337990"/>
            <a:ext cx="3073400" cy="43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505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How Not to Be Misled by Disorders Mimicking Angioedema: A Review of Pseudoangioedema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 smtClean="0"/>
              <a:t>Int Arch Allergy Immunol 2016;169:163-170 -  DOI:10.1159/000445835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smtClean="0"/>
              <a:t>© 2016 S. Karger AG, Basel</a:t>
            </a:r>
            <a:endParaRPr lang="de-CH"/>
          </a:p>
        </p:txBody>
      </p:sp>
      <p:pic>
        <p:nvPicPr>
          <p:cNvPr id="5" name="Grafik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495604" y="6076760"/>
            <a:ext cx="1495425" cy="65722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1650" y="1337990"/>
            <a:ext cx="3060700" cy="44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52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How Not to Be Misled by Disorders Mimicking Angioedema: A Review of Pseudoangioedema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 smtClean="0"/>
              <a:t>Int Arch Allergy Immunol 2016;169:163-170 -  DOI:10.1159/000445835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smtClean="0"/>
              <a:t>© 2016 S. Karger AG, Basel</a:t>
            </a:r>
            <a:endParaRPr lang="de-CH"/>
          </a:p>
        </p:txBody>
      </p:sp>
      <p:pic>
        <p:nvPicPr>
          <p:cNvPr id="5" name="Grafik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495604" y="6076760"/>
            <a:ext cx="1495425" cy="65722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1337990"/>
            <a:ext cx="3048000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93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How Not to Be Misled by Disorders Mimicking Angioedema: A Review of Pseudoangioedema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 smtClean="0"/>
              <a:t>Int Arch Allergy Immunol 2016;169:163-170 -  DOI:10.1159/000445835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smtClean="0"/>
              <a:t>© 2016 S. Karger AG, Basel</a:t>
            </a:r>
            <a:endParaRPr lang="de-CH"/>
          </a:p>
        </p:txBody>
      </p:sp>
      <p:pic>
        <p:nvPicPr>
          <p:cNvPr id="5" name="Grafik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495604" y="6076760"/>
            <a:ext cx="1495425" cy="65722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8950" y="1337990"/>
            <a:ext cx="3086100" cy="267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256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How Not to Be Misled by Disorders Mimicking Angioedema: A Review of Pseudoangioedema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 smtClean="0"/>
              <a:t>Int Arch Allergy Immunol 2016;169:163-170 -  DOI:10.1159/000445835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smtClean="0"/>
              <a:t>© 2016 S. Karger AG, Basel</a:t>
            </a:r>
            <a:endParaRPr lang="de-CH"/>
          </a:p>
        </p:txBody>
      </p:sp>
      <p:pic>
        <p:nvPicPr>
          <p:cNvPr id="5" name="Grafik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495604" y="6076760"/>
            <a:ext cx="1495425" cy="65722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1337990"/>
            <a:ext cx="30480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95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How Not to Be Misled by Disorders Mimicking Angioedema: A Review of Pseudoangioedema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 smtClean="0"/>
              <a:t>Int Arch Allergy Immunol 2016;169:163-170 -  DOI:10.1159/000445835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smtClean="0"/>
              <a:t>© 2016 S. Karger AG, Basel</a:t>
            </a:r>
            <a:endParaRPr lang="de-CH"/>
          </a:p>
        </p:txBody>
      </p:sp>
      <p:pic>
        <p:nvPicPr>
          <p:cNvPr id="5" name="Grafik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495604" y="6076760"/>
            <a:ext cx="1495425" cy="65722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1650" y="1337990"/>
            <a:ext cx="3060700" cy="44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493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How Not to Be Misled by Disorders Mimicking Angioedema: A Review of Pseudoangioedema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 smtClean="0"/>
              <a:t>Int Arch Allergy Immunol 2016;169:163-170 -  DOI:10.1159/000445835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smtClean="0"/>
              <a:t>© 2016 S. Karger AG, Basel</a:t>
            </a:r>
            <a:endParaRPr lang="de-CH"/>
          </a:p>
        </p:txBody>
      </p:sp>
      <p:pic>
        <p:nvPicPr>
          <p:cNvPr id="5" name="Grafik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495604" y="6076760"/>
            <a:ext cx="1495425" cy="65722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7050" y="1337990"/>
            <a:ext cx="30099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124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How Not to Be Misled by Disorders Mimicking Angioedema: A Review of Pseudoangioedema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 smtClean="0"/>
              <a:t>Int Arch Allergy Immunol 2016;169:163-170 -  DOI:10.1159/000445835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smtClean="0"/>
              <a:t>© 2016 S. Karger AG, Basel</a:t>
            </a:r>
            <a:endParaRPr lang="de-CH"/>
          </a:p>
        </p:txBody>
      </p:sp>
      <p:pic>
        <p:nvPicPr>
          <p:cNvPr id="5" name="Grafik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495604" y="6076760"/>
            <a:ext cx="1495425" cy="65722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260" y="1337990"/>
            <a:ext cx="2713481" cy="461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7731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Times New Roman"/>
        <a:ea typeface="msgothic"/>
        <a:cs typeface="msgothic"/>
      </a:majorFont>
      <a:minorFont>
        <a:latin typeface="Times New Roman"/>
        <a:ea typeface="msgothic"/>
        <a:cs typeface="msgothic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charset="2"/>
          <a:buNone/>
          <a:tabLst/>
          <a:defRPr kumimoji="0" lang="en-GB" altLang="de-DE" sz="2400" b="0" i="0" u="none" strike="noStrike" cap="none" normalizeH="0" baseline="0" smtClean="0">
            <a:ln>
              <a:noFill/>
            </a:ln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charset="2"/>
          <a:buNone/>
          <a:tabLst/>
          <a:defRPr kumimoji="0" lang="en-GB" altLang="de-DE" sz="2400" b="0" i="0" u="none" strike="noStrike" cap="none" normalizeH="0" baseline="0" smtClean="0">
            <a:ln>
              <a:noFill/>
            </a:ln>
            <a:effectLst/>
            <a:latin typeface="Times New Roman" pitchFamily="16" charset="0"/>
          </a:defRPr>
        </a:defPPr>
      </a:lstStyle>
    </a:lnDef>
  </a:objectDefaults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template_neu.potx" id="{CE81EDC1-3AC2-415F-A8D2-C84696BEE36A}" vid="{97A6D3AE-9052-494A-A2FE-E1E833D639AB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0</TotalTime>
  <Words>742</Words>
  <Application>Microsoft Macintosh PowerPoint</Application>
  <PresentationFormat>Bildschirmpräsentation (4:3)</PresentationFormat>
  <Paragraphs>60</Paragraphs>
  <Slides>12</Slides>
  <Notes>12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3" baseType="lpstr">
      <vt:lpstr>template</vt:lpstr>
      <vt:lpstr>How Not to Be Misled by Disorders Mimicking Angioedema: A Review of Pseudoangioedema</vt:lpstr>
      <vt:lpstr>How Not to Be Misled by Disorders Mimicking Angioedema: A Review of Pseudoangioedema</vt:lpstr>
      <vt:lpstr>How Not to Be Misled by Disorders Mimicking Angioedema: A Review of Pseudoangioedema</vt:lpstr>
      <vt:lpstr>How Not to Be Misled by Disorders Mimicking Angioedema: A Review of Pseudoangioedema</vt:lpstr>
      <vt:lpstr>How Not to Be Misled by Disorders Mimicking Angioedema: A Review of Pseudoangioedema</vt:lpstr>
      <vt:lpstr>How Not to Be Misled by Disorders Mimicking Angioedema: A Review of Pseudoangioedema</vt:lpstr>
      <vt:lpstr>How Not to Be Misled by Disorders Mimicking Angioedema: A Review of Pseudoangioedema</vt:lpstr>
      <vt:lpstr>How Not to Be Misled by Disorders Mimicking Angioedema: A Review of Pseudoangioedema</vt:lpstr>
      <vt:lpstr>How Not to Be Misled by Disorders Mimicking Angioedema: A Review of Pseudoangioedema</vt:lpstr>
      <vt:lpstr>How Not to Be Misled by Disorders Mimicking Angioedema: A Review of Pseudoangioedema</vt:lpstr>
      <vt:lpstr>How Not to Be Misled by Disorders Mimicking Angioedema: A Review of Pseudoangioedema</vt:lpstr>
      <vt:lpstr>How Not to Be Misled by Disorders Mimicking Angioedema: A Review of Pseudoangioedema</vt:lpstr>
    </vt:vector>
  </TitlesOfParts>
  <Company>S.Karger AG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Not to Be Misled by Disorders Mimicking Angioedema: A Review of Pseudoangioedema</dc:title>
  <dc:creator>RIEHMERP</dc:creator>
  <cp:lastModifiedBy>Juri Katchanov</cp:lastModifiedBy>
  <cp:revision>3</cp:revision>
  <dcterms:created xsi:type="dcterms:W3CDTF">2017-06-26T05:50:56Z</dcterms:created>
  <dcterms:modified xsi:type="dcterms:W3CDTF">2019-08-31T08:58:36Z</dcterms:modified>
</cp:coreProperties>
</file>